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5"/>
  </p:notesMasterIdLst>
  <p:handoutMasterIdLst>
    <p:handoutMasterId r:id="rId26"/>
  </p:handoutMasterIdLst>
  <p:sldIdLst>
    <p:sldId id="447" r:id="rId7"/>
    <p:sldId id="339" r:id="rId8"/>
    <p:sldId id="451" r:id="rId9"/>
    <p:sldId id="452" r:id="rId10"/>
    <p:sldId id="455" r:id="rId11"/>
    <p:sldId id="465" r:id="rId12"/>
    <p:sldId id="454" r:id="rId13"/>
    <p:sldId id="457" r:id="rId14"/>
    <p:sldId id="458" r:id="rId15"/>
    <p:sldId id="459" r:id="rId16"/>
    <p:sldId id="460" r:id="rId17"/>
    <p:sldId id="461" r:id="rId18"/>
    <p:sldId id="463" r:id="rId19"/>
    <p:sldId id="464" r:id="rId20"/>
    <p:sldId id="453" r:id="rId21"/>
    <p:sldId id="466" r:id="rId22"/>
    <p:sldId id="467" r:id="rId23"/>
    <p:sldId id="450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7" autoAdjust="0"/>
    <p:restoredTop sz="61221"/>
  </p:normalViewPr>
  <p:slideViewPr>
    <p:cSldViewPr snapToGrid="0">
      <p:cViewPr varScale="1">
        <p:scale>
          <a:sx n="95" d="100"/>
          <a:sy n="95" d="100"/>
        </p:scale>
        <p:origin x="26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2/24/25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Early AI (1950s-1990s) focused on symbolic reasoning and classical machine learning methods like </a:t>
            </a:r>
            <a:r>
              <a:rPr lang="en-GB" dirty="0" err="1"/>
              <a:t>perceptrons</a:t>
            </a:r>
            <a:r>
              <a:rPr lang="en-GB" dirty="0"/>
              <a:t>, backpropagation, and support vector machines.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rise of deep learning (2000s-2010s) saw breakthroughs like </a:t>
            </a:r>
            <a:r>
              <a:rPr lang="en-GB" dirty="0" err="1"/>
              <a:t>AlexNet</a:t>
            </a:r>
            <a:r>
              <a:rPr lang="en-GB" dirty="0"/>
              <a:t>, VGG, and </a:t>
            </a:r>
            <a:r>
              <a:rPr lang="en-GB" dirty="0" err="1"/>
              <a:t>ResNet</a:t>
            </a:r>
            <a:r>
              <a:rPr lang="en-GB" dirty="0"/>
              <a:t>, which enabled much deeper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2010s onward marked the unification of architectures, with transformers revolutionizing NLP and vision models, and diffusion models pushing generative AI forward.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70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a sequence of embeddings for neural network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Word-based tokenization splits text into words but struggles with unseen vocabulary.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Character-based tokenization avoids out-of-vocabulary issues but increases sequence length.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Subword</a:t>
            </a:r>
            <a:r>
              <a:rPr lang="en-GB" dirty="0"/>
              <a:t> tokenization, like Byte-Pair Encoding and </a:t>
            </a:r>
            <a:r>
              <a:rPr lang="en-GB" dirty="0" err="1"/>
              <a:t>WordPiece</a:t>
            </a:r>
            <a:r>
              <a:rPr lang="en-GB" dirty="0"/>
              <a:t>, balances efficiency and vocabulary size.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process normalizes text, splits into meaningful units, maps tokens to indices, and embeds them into vector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653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Pre-training uses next-word prediction as an objective, minimizing cross-entropy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is trained on large text corpora in an autoregressive fashion.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Large-scale training requires thousands of GPUs/TPUs and weeks of compute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learns both useful patterns and biases present in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Pre-training does not guarantee alignment with human intent and may generate misleading or incorrect outputs.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After pre-training, models are fine-tuned on high-quality human-annotated datasets.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goal is to improve task-specific performance and align outputs with human intent.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loss function remains cross-entropy but is applied selectively to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reduces factual errors, improves coherence, and encourages safer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helps mitigate biases from pre-training and improves performance on benchmarks.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26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Reinforcement Learning from Human Feedback (RLHF) aligns model outputs with user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Reward </a:t>
            </a:r>
            <a:r>
              <a:rPr lang="en-GB" dirty="0" err="1"/>
              <a:t>modeling</a:t>
            </a:r>
            <a:r>
              <a:rPr lang="en-GB" dirty="0"/>
              <a:t> is trained using human preference data to score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Policy optimization uses Proximal Policy Optimization (PPO) to refine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Ensures responses align with human values while maintaining fluency.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Produces gradients that update the model to generate more user-preferred responses.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41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973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Decoding generates new tokens sequentially, using previously computed key-value (KV) pairs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Each step in the decoding process produces a probability distribution over possible next tokens.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stores previously computed attention values to avoid redundant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method significantly improves inference efficiency by reducing the need to recompute attention inputs for each new token.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461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unify AI architectures, making them the dominant model for NLP and other domains.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transformer innovations include self-attention, residual connections, feedforward networks, and positional encodings.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large language models (LLMs) involves multiple stages: pretraining, supervised fine-tuning, and reinforcement learning from human feedback (RLHF).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relies on a two-stage process: the prefill stage and the decoding stage.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enhances decoding speed by minimizing redundant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31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have become the dominant architecture for modern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outperform traditional models due to their ability to model long-range dependencies without inductive biases.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highly parallelizable, making them efficient for large-scale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innovations include self-attention, residual connections, layer normalization, and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8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 connections help stabilize training by improving gradient flow in deep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prevent vanishing gradients by allowing direct information flow through identity mappings.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accelerate convergence by keeping gradients well-behaved, leading to faster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help models refine rather than overwrite learned representations, improving learning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16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Layer normalization stabilizes activations and improves training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normalizes inputs to prevent unstable gradients and improve training dynamics.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ensures well-scaled gradients during backpropagation, preventing gradient explosion or vanishing.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batch normalization, layer norm works well with variable-length sequences, making it ideal for transformers.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6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Recurrent Neural Networks (RNNs) process sequential data like text, audio, and video.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Backpropagation through time (BPTT) enables training but suffers from vanishing and exploding gradients.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RNNs struggle with long-range dependencies, limiting their ability to capture long-term relationships.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difficult to parallelize, making them inefficient for large-scale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46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Self-attention allows models to compute dependencies between all elements in a sequence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Queries, keys, and values are used to compute scaled dot-product attention, determining relevance between elements.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enables more flexible </a:t>
            </a:r>
            <a:r>
              <a:rPr lang="en-GB" dirty="0" err="1"/>
              <a:t>modeling</a:t>
            </a:r>
            <a:r>
              <a:rPr lang="en-GB" dirty="0"/>
              <a:t> of dependencies compared to RNNs but has quadratic space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RNNs, self-attention does not inherently capture the order of data, requiring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53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introduce non-linearity and enhance feature learning in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process token-wise representations independently, making them efficient for large-scale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activation function, typically </a:t>
            </a:r>
            <a:r>
              <a:rPr lang="en-GB" dirty="0" err="1"/>
              <a:t>ReLU</a:t>
            </a:r>
            <a:r>
              <a:rPr lang="en-GB" dirty="0"/>
              <a:t>, introduces non-linearity to enable complex feature extraction.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enhance hierarchical learning beyond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operate independently on each position, allowing efficient parallelization.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9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lack inherent sequence order information, unlike RNNs.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Positional encodings introduce order awareness into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function captures relative and absolute positioning to help the model understand long-range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Smooth variations in positional encodings improve generalization to unseen sequences.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do not require additional trainable parameters, making them computationally efficient.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61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transformer architecture underpins modern natural language processing (NLP).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language models (LLMs) typically use decoder-only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numerical representations for model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involves pre-training on large text corpora and supervised fine-tuning for alignment.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Generation stages include prefill, KV caching, and decoding.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05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11" Type="http://schemas.openxmlformats.org/officeDocument/2006/relationships/image" Target="../media/image5.sv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</a:t>
            </a:r>
            <a:r>
              <a:rPr lang="en-US"/>
              <a:t>Chapter 2)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Pre-training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3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Pre-training)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t="-205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Pre-training</a:t>
            </a:r>
            <a:r>
              <a:rPr lang="en-US" dirty="0"/>
              <a:t> the model is fine-tuned on high-quality human 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 </a:t>
            </a:r>
          </a:p>
          <a:p>
            <a:r>
              <a:rPr lang="en-US" b="1" dirty="0"/>
              <a:t>Loss function</a:t>
            </a:r>
            <a:r>
              <a:rPr lang="en-US" dirty="0"/>
              <a:t>: Remains Cross-entropy, encouraging model to predict human-</a:t>
            </a:r>
            <a:r>
              <a:rPr lang="en-US" dirty="0" err="1"/>
              <a:t>prefered</a:t>
            </a:r>
            <a:r>
              <a:rPr lang="en-US" dirty="0"/>
              <a:t> responses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Differences: Loss is only applied on the response. E.g. (on the A or a Q/A)</a:t>
            </a:r>
          </a:p>
          <a:p>
            <a:r>
              <a:rPr lang="en-US" dirty="0"/>
              <a:t>Key improvements from SFT: </a:t>
            </a:r>
          </a:p>
          <a:p>
            <a:pPr lvl="1"/>
            <a:r>
              <a:rPr lang="en-US" dirty="0"/>
              <a:t>Reduces factual errors and improves coherence </a:t>
            </a:r>
          </a:p>
          <a:p>
            <a:pPr lvl="1"/>
            <a:r>
              <a:rPr lang="en-US" dirty="0"/>
              <a:t>Encourages safer and more aligned responses </a:t>
            </a:r>
          </a:p>
          <a:p>
            <a:pPr lvl="1"/>
            <a:r>
              <a:rPr lang="en-US" dirty="0"/>
              <a:t>Helps mitigate biases from pre-training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(2000s-2010s)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(2010s-Present)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(2022-Present)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C87ED-CE53-549D-6B4D-98517047F334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Flow</a:t>
            </a:r>
          </a:p>
          <a:p>
            <a:pPr lvl="1"/>
            <a:r>
              <a:rPr lang="en-US" dirty="0"/>
              <a:t>Since the identity matrix is always present in the gradient of a residual function, gradients do not vanish. Even when             Is small 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83" y="4012798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96"/>
          <a:stretch/>
        </p:blipFill>
        <p:spPr>
          <a:xfrm>
            <a:off x="3167451" y="3497586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</p:spPr>
            <p:txBody>
              <a:bodyPr/>
              <a:lstStyle/>
              <a:p>
                <a:r>
                  <a:rPr lang="en-US" sz="2000" b="1" dirty="0"/>
                  <a:t>Sequential Data </a:t>
                </a:r>
                <a:r>
                  <a:rPr lang="en-US" sz="2000" dirty="0"/>
                  <a:t>(Text, Audio, Video, …)</a:t>
                </a:r>
                <a:endParaRPr lang="en-US" sz="2000" b="1" dirty="0"/>
              </a:p>
              <a:p>
                <a:endParaRPr lang="en-US" sz="2000" b="1" dirty="0"/>
              </a:p>
              <a:p>
                <a:pPr marL="506095" lvl="1" indent="0">
                  <a:buNone/>
                </a:pPr>
                <a:endParaRPr lang="en-US" sz="1800" b="1" dirty="0"/>
              </a:p>
              <a:p>
                <a:r>
                  <a:rPr lang="en-US" sz="2000" b="1" dirty="0"/>
                  <a:t>The RNN forward pass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Gradients via back propagation through time (BPTT)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/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sz="1800" dirty="0"/>
                  <a:t> Vanishing Gradient (losses long range-dependencies)</a:t>
                </a:r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→</m:t>
                    </m:r>
                  </m:oMath>
                </a14:m>
                <a:r>
                  <a:rPr lang="en-US" sz="1800" dirty="0"/>
                  <a:t> Exploding Gradient (unstable updates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  <a:blipFill>
                <a:blip r:embed="rId3"/>
                <a:stretch>
                  <a:fillRect t="-1538" r="-1961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85" y="243118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94" t="563" r="6459" b="923"/>
          <a:stretch/>
        </p:blipFill>
        <p:spPr>
          <a:xfrm>
            <a:off x="8687100" y="104609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017" y="3782994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003" y="1344713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5266464" y="4970048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Challenging to train due to </a:t>
            </a:r>
            <a:r>
              <a:rPr lang="en-US" sz="1800" b="1" dirty="0"/>
              <a:t>exploding gradients </a:t>
            </a:r>
          </a:p>
          <a:p>
            <a:pPr lvl="1"/>
            <a:r>
              <a:rPr lang="en-US" sz="1800" dirty="0"/>
              <a:t>Difficult to handle long sequences due to </a:t>
            </a:r>
            <a:r>
              <a:rPr lang="en-US" sz="1800" b="1" dirty="0"/>
              <a:t>vanishing gradients </a:t>
            </a:r>
          </a:p>
          <a:p>
            <a:pPr lvl="1"/>
            <a:r>
              <a:rPr lang="en-US" sz="1800" dirty="0"/>
              <a:t>Difficult to parallelize and scale due to </a:t>
            </a:r>
            <a:r>
              <a:rPr lang="en-US" sz="1800" b="1" dirty="0"/>
              <a:t>BPTT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CBFD-CA01-4477-2ECC-16AC2B80C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241" t="4647" r="3879" b="11804"/>
          <a:stretch/>
        </p:blipFill>
        <p:spPr>
          <a:xfrm>
            <a:off x="5950527" y="2402299"/>
            <a:ext cx="6057594" cy="198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CBC24-D03C-E7D7-B2C3-91D53BD03DCC}"/>
              </a:ext>
            </a:extLst>
          </p:cNvPr>
          <p:cNvSpPr txBox="1"/>
          <p:nvPr/>
        </p:nvSpPr>
        <p:spPr>
          <a:xfrm>
            <a:off x="479425" y="6691800"/>
            <a:ext cx="1179173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M. Schuster and K. K. Paliwal, "Bidirectional recurrent neural networks," in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45, no. 11, pp. 2673-2681, Nov. 1997,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: 10.1109/78.650093.</a:t>
            </a:r>
            <a:endParaRPr lang="en-US" sz="12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 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 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C8B68-34F6-279E-92D1-40D06F4F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65" y="3501342"/>
            <a:ext cx="5372669" cy="643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 </a:t>
            </a:r>
          </a:p>
          <a:p>
            <a:pPr lvl="1"/>
            <a:r>
              <a:rPr lang="en-US" dirty="0"/>
              <a:t>Positional Encodings introduce order awareness into self-attention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151" y="229332"/>
            <a:ext cx="3552423" cy="1130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12158</TotalTime>
  <Words>2517</Words>
  <Application>Microsoft Macintosh PowerPoint</Application>
  <PresentationFormat>Widescreen</PresentationFormat>
  <Paragraphs>383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HelveticaNeue Regular</vt:lpstr>
      <vt:lpstr>system-ui</vt:lpstr>
      <vt:lpstr>Wingdings</vt:lpstr>
      <vt:lpstr>Arm_Public_2024</vt:lpstr>
      <vt:lpstr>Generative AI Models (Chapter 2)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Pre-training)  </vt:lpstr>
      <vt:lpstr>Supervised Fine-tuning</vt:lpstr>
      <vt:lpstr>Alignment training with (RLHF)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160</cp:revision>
  <dcterms:created xsi:type="dcterms:W3CDTF">2024-11-20T09:48:17Z</dcterms:created>
  <dcterms:modified xsi:type="dcterms:W3CDTF">2025-02-27T10:50:12Z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